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4"/>
  </p:notesMasterIdLst>
  <p:sldIdLst>
    <p:sldId id="261" r:id="rId4"/>
    <p:sldId id="6063" r:id="rId5"/>
    <p:sldId id="6064" r:id="rId6"/>
    <p:sldId id="6065" r:id="rId7"/>
    <p:sldId id="6123" r:id="rId8"/>
    <p:sldId id="6035" r:id="rId9"/>
    <p:sldId id="413" r:id="rId10"/>
    <p:sldId id="6034" r:id="rId11"/>
    <p:sldId id="6036" r:id="rId12"/>
    <p:sldId id="6007" r:id="rId13"/>
    <p:sldId id="6042" r:id="rId14"/>
    <p:sldId id="6070" r:id="rId15"/>
    <p:sldId id="6071" r:id="rId16"/>
    <p:sldId id="6072" r:id="rId17"/>
    <p:sldId id="6066" r:id="rId18"/>
    <p:sldId id="6067" r:id="rId19"/>
    <p:sldId id="6069" r:id="rId20"/>
    <p:sldId id="6114" r:id="rId21"/>
    <p:sldId id="6041" r:id="rId22"/>
    <p:sldId id="6043" r:id="rId23"/>
    <p:sldId id="6054" r:id="rId24"/>
    <p:sldId id="6073" r:id="rId25"/>
    <p:sldId id="6115" r:id="rId26"/>
    <p:sldId id="6044" r:id="rId27"/>
    <p:sldId id="6045" r:id="rId28"/>
    <p:sldId id="6057" r:id="rId29"/>
    <p:sldId id="6046" r:id="rId30"/>
    <p:sldId id="6047" r:id="rId31"/>
    <p:sldId id="6048" r:id="rId32"/>
    <p:sldId id="6103" r:id="rId33"/>
    <p:sldId id="6059" r:id="rId34"/>
    <p:sldId id="6060" r:id="rId35"/>
    <p:sldId id="6061" r:id="rId36"/>
    <p:sldId id="6116" r:id="rId37"/>
    <p:sldId id="6117" r:id="rId38"/>
    <p:sldId id="6090" r:id="rId39"/>
    <p:sldId id="6118" r:id="rId40"/>
    <p:sldId id="6084" r:id="rId41"/>
    <p:sldId id="6104" r:id="rId42"/>
    <p:sldId id="6105" r:id="rId43"/>
    <p:sldId id="6039" r:id="rId44"/>
    <p:sldId id="6078" r:id="rId45"/>
    <p:sldId id="6079" r:id="rId46"/>
    <p:sldId id="6080" r:id="rId47"/>
    <p:sldId id="6074" r:id="rId48"/>
    <p:sldId id="6099" r:id="rId49"/>
    <p:sldId id="6119" r:id="rId50"/>
    <p:sldId id="6081" r:id="rId51"/>
    <p:sldId id="6113" r:id="rId52"/>
    <p:sldId id="6108" r:id="rId53"/>
    <p:sldId id="6109" r:id="rId54"/>
    <p:sldId id="6112" r:id="rId55"/>
    <p:sldId id="6110" r:id="rId56"/>
    <p:sldId id="6111" r:id="rId57"/>
    <p:sldId id="6086" r:id="rId58"/>
    <p:sldId id="6038" r:id="rId59"/>
    <p:sldId id="6089" r:id="rId60"/>
    <p:sldId id="6088" r:id="rId61"/>
    <p:sldId id="6120" r:id="rId62"/>
    <p:sldId id="6094" r:id="rId63"/>
    <p:sldId id="6096" r:id="rId64"/>
    <p:sldId id="6097" r:id="rId65"/>
    <p:sldId id="6106" r:id="rId66"/>
    <p:sldId id="6107" r:id="rId67"/>
    <p:sldId id="6102" r:id="rId68"/>
    <p:sldId id="6124" r:id="rId69"/>
    <p:sldId id="6098" r:id="rId70"/>
    <p:sldId id="6100" r:id="rId71"/>
    <p:sldId id="6121" r:id="rId72"/>
    <p:sldId id="6122" r:id="rId7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F3"/>
    <a:srgbClr val="BFB5ED"/>
    <a:srgbClr val="C4E0CE"/>
    <a:srgbClr val="065280"/>
    <a:srgbClr val="95B3D7"/>
    <a:srgbClr val="404040"/>
    <a:srgbClr val="BED8F7"/>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50" d="100"/>
          <a:sy n="50" d="100"/>
        </p:scale>
        <p:origin x="706"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U – PCs scaled to unit norm. Shape is n*n</a:t>
            </a:r>
          </a:p>
          <a:p>
            <a:r>
              <a:rPr lang="en-GB" dirty="0"/>
              <a:t>S – Singular values (can get Eigenvalues from this). Shape is n * m</a:t>
            </a:r>
          </a:p>
          <a:p>
            <a:r>
              <a:rPr lang="en-GB" dirty="0"/>
              <a:t>V^T - Eigenvectors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815C2-2E70-2519-3C1D-428284CBA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970E7-4A8B-838A-E55D-41456FBC49F3}"/>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43D91F0-025A-E13E-05B6-28A6A68DBE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74554A8-222E-6DBB-E6DE-43041D991CC2}"/>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231271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E99D4-724D-010B-6533-10860A1E4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AB38B-D169-9283-939B-67F1A144A72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D9E52FDC-5B4E-7007-50E1-9E4C4E5D115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4A5D4CC-93A5-C506-5174-83F34BAF3E39}"/>
              </a:ext>
            </a:extLst>
          </p:cNvPr>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30428280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70</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79500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29.png"/><Relationship Id="rId10" Type="http://schemas.openxmlformats.org/officeDocument/2006/relationships/image" Target="../media/image25.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61.svg"/><Relationship Id="rId4" Type="http://schemas.microsoft.com/office/2007/relationships/hdphoto" Target="../media/hdphoto1.wdp"/><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58.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6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5.jp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6.sv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1.svg"/><Relationship Id="rId4" Type="http://schemas.openxmlformats.org/officeDocument/2006/relationships/image" Target="../media/image19.svg"/><Relationship Id="rId9"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4.xml"/><Relationship Id="rId5" Type="http://schemas.openxmlformats.org/officeDocument/2006/relationships/image" Target="../media/image7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82.gif"/><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2.png"/><Relationship Id="rId7" Type="http://schemas.openxmlformats.org/officeDocument/2006/relationships/image" Target="../media/image85.jpg"/><Relationship Id="rId12" Type="http://schemas.openxmlformats.org/officeDocument/2006/relationships/image" Target="../media/image90.jp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g"/><Relationship Id="rId10" Type="http://schemas.openxmlformats.org/officeDocument/2006/relationships/image" Target="../media/image88.jpg"/><Relationship Id="rId4" Type="http://schemas.microsoft.com/office/2007/relationships/hdphoto" Target="../media/hdphoto1.wdp"/><Relationship Id="rId9" Type="http://schemas.openxmlformats.org/officeDocument/2006/relationships/image" Target="../media/image87.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94.jpg"/><Relationship Id="rId3" Type="http://schemas.openxmlformats.org/officeDocument/2006/relationships/image" Target="../media/image2.png"/><Relationship Id="rId7"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microsoft.com/office/2007/relationships/hdphoto" Target="../media/hdphoto1.wdp"/><Relationship Id="rId9" Type="http://schemas.openxmlformats.org/officeDocument/2006/relationships/image" Target="../media/image95.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executed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7962178"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posing for a photo&#10;&#10;AI-generated content may be incorrect.">
            <a:extLst>
              <a:ext uri="{FF2B5EF4-FFF2-40B4-BE49-F238E27FC236}">
                <a16:creationId xmlns:a16="http://schemas.microsoft.com/office/drawing/2014/main" id="{400C0548-A06A-B4AF-6478-8D4A047BF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177" y="1932318"/>
            <a:ext cx="3980848" cy="2171372"/>
          </a:xfrm>
          <a:prstGeom prst="rect">
            <a:avLst/>
          </a:prstGeom>
        </p:spPr>
      </p:pic>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3771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pic>
        <p:nvPicPr>
          <p:cNvPr id="3" name="Picture 2">
            <a:extLst>
              <a:ext uri="{FF2B5EF4-FFF2-40B4-BE49-F238E27FC236}">
                <a16:creationId xmlns:a16="http://schemas.microsoft.com/office/drawing/2014/main" id="{E7EC3EAB-3C50-E7D3-3F64-A0E1171893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Tree>
    <p:extLst>
      <p:ext uri="{BB962C8B-B14F-4D97-AF65-F5344CB8AC3E}">
        <p14:creationId xmlns:p14="http://schemas.microsoft.com/office/powerpoint/2010/main" val="2257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50283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085393563"/>
              </p:ext>
            </p:extLst>
          </p:nvPr>
        </p:nvGraphicFramePr>
        <p:xfrm>
          <a:off x="1358405" y="3822554"/>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2947387997"/>
              </p:ext>
            </p:extLst>
          </p:nvPr>
        </p:nvGraphicFramePr>
        <p:xfrm>
          <a:off x="5733661" y="4619248"/>
          <a:ext cx="1908433" cy="1227665"/>
        </p:xfrm>
        <a:graphic>
          <a:graphicData uri="http://schemas.openxmlformats.org/drawingml/2006/table">
            <a:tbl>
              <a:tblPr firstRow="1" bandRow="1">
                <a:tableStyleId>{5C22544A-7EE6-4342-B048-85BDC9FD1C3A}</a:tableStyleId>
              </a:tblPr>
              <a:tblGrid>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9" name="TextBox 48">
            <a:extLst>
              <a:ext uri="{FF2B5EF4-FFF2-40B4-BE49-F238E27FC236}">
                <a16:creationId xmlns:a16="http://schemas.microsoft.com/office/drawing/2014/main" id="{AEF2B687-68C9-826F-2C69-4E0AA4D28AC8}"/>
              </a:ext>
            </a:extLst>
          </p:cNvPr>
          <p:cNvSpPr txBox="1"/>
          <p:nvPr/>
        </p:nvSpPr>
        <p:spPr>
          <a:xfrm>
            <a:off x="2128245" y="4414820"/>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graphicFrame>
        <p:nvGraphicFramePr>
          <p:cNvPr id="3" name="Table 2">
            <a:extLst>
              <a:ext uri="{FF2B5EF4-FFF2-40B4-BE49-F238E27FC236}">
                <a16:creationId xmlns:a16="http://schemas.microsoft.com/office/drawing/2014/main" id="{0DBC0629-1EA6-539B-7CFA-00DC2D391AFF}"/>
              </a:ext>
            </a:extLst>
          </p:cNvPr>
          <p:cNvGraphicFramePr>
            <a:graphicFrameLocks noGrp="1"/>
          </p:cNvGraphicFramePr>
          <p:nvPr>
            <p:extLst>
              <p:ext uri="{D42A27DB-BD31-4B8C-83A1-F6EECF244321}">
                <p14:modId xmlns:p14="http://schemas.microsoft.com/office/powerpoint/2010/main" val="474180380"/>
              </p:ext>
            </p:extLst>
          </p:nvPr>
        </p:nvGraphicFramePr>
        <p:xfrm>
          <a:off x="1913975" y="4758096"/>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6" name="Table 5">
            <a:extLst>
              <a:ext uri="{FF2B5EF4-FFF2-40B4-BE49-F238E27FC236}">
                <a16:creationId xmlns:a16="http://schemas.microsoft.com/office/drawing/2014/main" id="{14300342-45D5-6BFA-776C-59EFDC22947F}"/>
              </a:ext>
            </a:extLst>
          </p:cNvPr>
          <p:cNvGraphicFramePr>
            <a:graphicFrameLocks noGrp="1"/>
          </p:cNvGraphicFramePr>
          <p:nvPr>
            <p:extLst>
              <p:ext uri="{D42A27DB-BD31-4B8C-83A1-F6EECF244321}">
                <p14:modId xmlns:p14="http://schemas.microsoft.com/office/powerpoint/2010/main" val="4068425181"/>
              </p:ext>
            </p:extLst>
          </p:nvPr>
        </p:nvGraphicFramePr>
        <p:xfrm>
          <a:off x="6377402" y="475809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8" name="TextBox 7">
            <a:extLst>
              <a:ext uri="{FF2B5EF4-FFF2-40B4-BE49-F238E27FC236}">
                <a16:creationId xmlns:a16="http://schemas.microsoft.com/office/drawing/2014/main" id="{7B0D32C2-9271-6A83-596D-FAD09C48C3E6}"/>
              </a:ext>
            </a:extLst>
          </p:cNvPr>
          <p:cNvSpPr txBox="1"/>
          <p:nvPr/>
        </p:nvSpPr>
        <p:spPr>
          <a:xfrm>
            <a:off x="6441643" y="4414820"/>
            <a:ext cx="1594909" cy="276999"/>
          </a:xfrm>
          <a:prstGeom prst="rect">
            <a:avLst/>
          </a:prstGeom>
          <a:noFill/>
        </p:spPr>
        <p:txBody>
          <a:bodyPr wrap="square" rtlCol="0">
            <a:spAutoFit/>
          </a:bodyPr>
          <a:lstStyle/>
          <a:p>
            <a:r>
              <a:rPr lang="en-GB" sz="1200" b="1" dirty="0"/>
              <a:t>4 PCs x 13 features</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COURSE PROGRAM</a:t>
            </a:r>
          </a:p>
        </p:txBody>
      </p:sp>
      <p:sp>
        <p:nvSpPr>
          <p:cNvPr id="2" name="Rectangle 1">
            <a:extLst>
              <a:ext uri="{FF2B5EF4-FFF2-40B4-BE49-F238E27FC236}">
                <a16:creationId xmlns:a16="http://schemas.microsoft.com/office/drawing/2014/main" id="{E44ED513-FCD8-45FD-4C9D-2460C7AD9396}"/>
              </a:ext>
            </a:extLst>
          </p:cNvPr>
          <p:cNvSpPr/>
          <p:nvPr/>
        </p:nvSpPr>
        <p:spPr>
          <a:xfrm>
            <a:off x="794871" y="1992004"/>
            <a:ext cx="10076329" cy="42935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5A3A1480-3852-49D2-B156-D71A92B972F9}"/>
              </a:ext>
            </a:extLst>
          </p:cNvPr>
          <p:cNvSpPr txBox="1"/>
          <p:nvPr/>
        </p:nvSpPr>
        <p:spPr>
          <a:xfrm>
            <a:off x="1064871" y="3209735"/>
            <a:ext cx="3433823" cy="2585323"/>
          </a:xfrm>
          <a:prstGeom prst="rect">
            <a:avLst/>
          </a:prstGeom>
          <a:noFill/>
        </p:spPr>
        <p:txBody>
          <a:bodyPr wrap="square" rtlCol="0">
            <a:spAutoFit/>
          </a:bodyPr>
          <a:lstStyle/>
          <a:p>
            <a:r>
              <a:rPr lang="en-GB" dirty="0"/>
              <a:t>09:00    Intro</a:t>
            </a:r>
          </a:p>
          <a:p>
            <a:r>
              <a:rPr lang="en-GB" dirty="0"/>
              <a:t>09:15    Numpy and Pandas</a:t>
            </a:r>
          </a:p>
          <a:p>
            <a:r>
              <a:rPr lang="en-GB" dirty="0"/>
              <a:t>11:00    Exploratory Data </a:t>
            </a:r>
          </a:p>
          <a:p>
            <a:r>
              <a:rPr lang="en-GB" dirty="0"/>
              <a:t>              Analysis</a:t>
            </a:r>
          </a:p>
          <a:p>
            <a:endParaRPr lang="en-GB" dirty="0"/>
          </a:p>
          <a:p>
            <a:endParaRPr lang="en-GB" dirty="0"/>
          </a:p>
          <a:p>
            <a:r>
              <a:rPr lang="en-GB" dirty="0"/>
              <a:t>13:00    PCA</a:t>
            </a:r>
          </a:p>
          <a:p>
            <a:r>
              <a:rPr lang="en-GB" dirty="0"/>
              <a:t>15:15    Objects, Classes and </a:t>
            </a:r>
          </a:p>
          <a:p>
            <a:r>
              <a:rPr lang="en-GB" dirty="0"/>
              <a:t>              Functions</a:t>
            </a:r>
          </a:p>
        </p:txBody>
      </p:sp>
      <p:sp>
        <p:nvSpPr>
          <p:cNvPr id="12" name="TextBox 11">
            <a:extLst>
              <a:ext uri="{FF2B5EF4-FFF2-40B4-BE49-F238E27FC236}">
                <a16:creationId xmlns:a16="http://schemas.microsoft.com/office/drawing/2014/main" id="{EA93C98A-E3FD-DAAB-C102-6EE028B4CD34}"/>
              </a:ext>
            </a:extLst>
          </p:cNvPr>
          <p:cNvSpPr txBox="1"/>
          <p:nvPr/>
        </p:nvSpPr>
        <p:spPr>
          <a:xfrm>
            <a:off x="1479630" y="2174884"/>
            <a:ext cx="2604304" cy="400110"/>
          </a:xfrm>
          <a:prstGeom prst="rect">
            <a:avLst/>
          </a:prstGeom>
          <a:noFill/>
        </p:spPr>
        <p:txBody>
          <a:bodyPr wrap="square" rtlCol="0">
            <a:spAutoFit/>
          </a:bodyPr>
          <a:lstStyle/>
          <a:p>
            <a:pPr algn="ctr"/>
            <a:r>
              <a:rPr lang="en-GB" sz="2000" b="1" dirty="0"/>
              <a:t>Day 1</a:t>
            </a:r>
          </a:p>
        </p:txBody>
      </p:sp>
      <p:sp>
        <p:nvSpPr>
          <p:cNvPr id="14" name="TextBox 13">
            <a:extLst>
              <a:ext uri="{FF2B5EF4-FFF2-40B4-BE49-F238E27FC236}">
                <a16:creationId xmlns:a16="http://schemas.microsoft.com/office/drawing/2014/main" id="{E9BB8B76-7335-318C-D072-2BC670D82B2E}"/>
              </a:ext>
            </a:extLst>
          </p:cNvPr>
          <p:cNvSpPr txBox="1"/>
          <p:nvPr/>
        </p:nvSpPr>
        <p:spPr>
          <a:xfrm>
            <a:off x="4651886" y="2174884"/>
            <a:ext cx="2604304" cy="400110"/>
          </a:xfrm>
          <a:prstGeom prst="rect">
            <a:avLst/>
          </a:prstGeom>
          <a:noFill/>
        </p:spPr>
        <p:txBody>
          <a:bodyPr wrap="square" rtlCol="0">
            <a:spAutoFit/>
          </a:bodyPr>
          <a:lstStyle/>
          <a:p>
            <a:pPr algn="ctr"/>
            <a:r>
              <a:rPr lang="en-GB" sz="2000" b="1" dirty="0"/>
              <a:t>Day 2</a:t>
            </a:r>
          </a:p>
        </p:txBody>
      </p:sp>
      <p:sp>
        <p:nvSpPr>
          <p:cNvPr id="16" name="TextBox 15">
            <a:extLst>
              <a:ext uri="{FF2B5EF4-FFF2-40B4-BE49-F238E27FC236}">
                <a16:creationId xmlns:a16="http://schemas.microsoft.com/office/drawing/2014/main" id="{749D4CEF-63C3-C966-543A-2E14E55FB6C1}"/>
              </a:ext>
            </a:extLst>
          </p:cNvPr>
          <p:cNvSpPr txBox="1"/>
          <p:nvPr/>
        </p:nvSpPr>
        <p:spPr>
          <a:xfrm>
            <a:off x="7947157" y="2174884"/>
            <a:ext cx="2604304" cy="400110"/>
          </a:xfrm>
          <a:prstGeom prst="rect">
            <a:avLst/>
          </a:prstGeom>
          <a:noFill/>
        </p:spPr>
        <p:txBody>
          <a:bodyPr wrap="square" rtlCol="0">
            <a:spAutoFit/>
          </a:bodyPr>
          <a:lstStyle/>
          <a:p>
            <a:pPr algn="ctr"/>
            <a:r>
              <a:rPr lang="en-GB" sz="2000" b="1" dirty="0"/>
              <a:t>Day 3</a:t>
            </a:r>
          </a:p>
        </p:txBody>
      </p:sp>
      <p:sp>
        <p:nvSpPr>
          <p:cNvPr id="18" name="Rectangle: Rounded Corners 17">
            <a:extLst>
              <a:ext uri="{FF2B5EF4-FFF2-40B4-BE49-F238E27FC236}">
                <a16:creationId xmlns:a16="http://schemas.microsoft.com/office/drawing/2014/main" id="{6E3D713E-0BB3-23C6-0258-6DF30C3450AD}"/>
              </a:ext>
            </a:extLst>
          </p:cNvPr>
          <p:cNvSpPr/>
          <p:nvPr/>
        </p:nvSpPr>
        <p:spPr>
          <a:xfrm flipH="1">
            <a:off x="1053294" y="2722709"/>
            <a:ext cx="9599274" cy="369328"/>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Coffee</a:t>
            </a:r>
          </a:p>
        </p:txBody>
      </p:sp>
      <p:sp>
        <p:nvSpPr>
          <p:cNvPr id="19" name="Rectangle: Rounded Corners 18">
            <a:extLst>
              <a:ext uri="{FF2B5EF4-FFF2-40B4-BE49-F238E27FC236}">
                <a16:creationId xmlns:a16="http://schemas.microsoft.com/office/drawing/2014/main" id="{51F6A170-5291-9403-98E2-13542E2730B7}"/>
              </a:ext>
            </a:extLst>
          </p:cNvPr>
          <p:cNvSpPr/>
          <p:nvPr/>
        </p:nvSpPr>
        <p:spPr>
          <a:xfrm flipH="1">
            <a:off x="1053294" y="4451920"/>
            <a:ext cx="9599272" cy="369324"/>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Lunch</a:t>
            </a:r>
          </a:p>
        </p:txBody>
      </p:sp>
      <p:sp>
        <p:nvSpPr>
          <p:cNvPr id="20" name="TextBox 19">
            <a:extLst>
              <a:ext uri="{FF2B5EF4-FFF2-40B4-BE49-F238E27FC236}">
                <a16:creationId xmlns:a16="http://schemas.microsoft.com/office/drawing/2014/main" id="{7D562FD3-34C7-CB59-14D6-AE9056B92BF7}"/>
              </a:ext>
            </a:extLst>
          </p:cNvPr>
          <p:cNvSpPr txBox="1"/>
          <p:nvPr/>
        </p:nvSpPr>
        <p:spPr>
          <a:xfrm>
            <a:off x="4527629" y="3209735"/>
            <a:ext cx="2852819" cy="2585323"/>
          </a:xfrm>
          <a:prstGeom prst="rect">
            <a:avLst/>
          </a:prstGeom>
          <a:noFill/>
        </p:spPr>
        <p:txBody>
          <a:bodyPr wrap="square" rtlCol="0">
            <a:spAutoFit/>
          </a:bodyPr>
          <a:lstStyle/>
          <a:p>
            <a:r>
              <a:rPr lang="en-GB" dirty="0"/>
              <a:t>09:00    Functions</a:t>
            </a:r>
          </a:p>
          <a:p>
            <a:r>
              <a:rPr lang="en-GB" dirty="0"/>
              <a:t>10:30    Intro to Modelling:</a:t>
            </a:r>
          </a:p>
          <a:p>
            <a:r>
              <a:rPr lang="en-GB" dirty="0"/>
              <a:t>              Linear Regression</a:t>
            </a:r>
          </a:p>
          <a:p>
            <a:endParaRPr lang="en-GB" dirty="0"/>
          </a:p>
          <a:p>
            <a:endParaRPr lang="en-GB" dirty="0"/>
          </a:p>
          <a:p>
            <a:endParaRPr lang="en-GB" dirty="0"/>
          </a:p>
          <a:p>
            <a:r>
              <a:rPr lang="en-GB" dirty="0"/>
              <a:t>13:00    Linear Regression</a:t>
            </a:r>
          </a:p>
          <a:p>
            <a:r>
              <a:rPr lang="en-GB" dirty="0"/>
              <a:t>15:30    Classification with </a:t>
            </a:r>
          </a:p>
          <a:p>
            <a:r>
              <a:rPr lang="en-GB" dirty="0"/>
              <a:t>              Decision Trees </a:t>
            </a:r>
          </a:p>
        </p:txBody>
      </p:sp>
      <p:sp>
        <p:nvSpPr>
          <p:cNvPr id="21" name="TextBox 20">
            <a:extLst>
              <a:ext uri="{FF2B5EF4-FFF2-40B4-BE49-F238E27FC236}">
                <a16:creationId xmlns:a16="http://schemas.microsoft.com/office/drawing/2014/main" id="{ACC40833-57D6-3ACC-87E9-0F30881E5881}"/>
              </a:ext>
            </a:extLst>
          </p:cNvPr>
          <p:cNvSpPr txBox="1"/>
          <p:nvPr/>
        </p:nvSpPr>
        <p:spPr>
          <a:xfrm>
            <a:off x="7822900" y="3209735"/>
            <a:ext cx="2852819" cy="2585323"/>
          </a:xfrm>
          <a:prstGeom prst="rect">
            <a:avLst/>
          </a:prstGeom>
          <a:noFill/>
        </p:spPr>
        <p:txBody>
          <a:bodyPr wrap="square" rtlCol="0">
            <a:spAutoFit/>
          </a:bodyPr>
          <a:lstStyle/>
          <a:p>
            <a:r>
              <a:rPr lang="en-GB" dirty="0"/>
              <a:t>09:00    Documentation and</a:t>
            </a:r>
          </a:p>
          <a:p>
            <a:r>
              <a:rPr lang="en-GB" dirty="0"/>
              <a:t>              Testing</a:t>
            </a:r>
          </a:p>
          <a:p>
            <a:r>
              <a:rPr lang="en-GB" dirty="0"/>
              <a:t>09:50    K-means Clustering</a:t>
            </a:r>
          </a:p>
          <a:p>
            <a:r>
              <a:rPr lang="en-GB" dirty="0"/>
              <a:t>11:10    Classes</a:t>
            </a:r>
          </a:p>
          <a:p>
            <a:endParaRPr lang="en-GB" dirty="0"/>
          </a:p>
          <a:p>
            <a:endParaRPr lang="en-GB" dirty="0"/>
          </a:p>
          <a:p>
            <a:r>
              <a:rPr lang="en-GB" dirty="0"/>
              <a:t>13:00    Classes</a:t>
            </a:r>
          </a:p>
          <a:p>
            <a:r>
              <a:rPr lang="en-GB" dirty="0"/>
              <a:t>14:00    Project work</a:t>
            </a:r>
          </a:p>
          <a:p>
            <a:r>
              <a:rPr lang="en-GB" dirty="0"/>
              <a:t>              </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C756751B-FF7A-8D9E-B299-48E0E2A0E01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7ED61-BDAD-03E4-C832-F7330E845590}"/>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5F49BFDC-71AD-42FD-55DF-C7D68741D0A8}"/>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265BD6C3-7FBA-C192-D631-8E4487FBC4A5}"/>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TEACHERS</a:t>
            </a:r>
          </a:p>
        </p:txBody>
      </p:sp>
      <p:pic>
        <p:nvPicPr>
          <p:cNvPr id="6" name="Picture 5" descr="A person smiling at camera&#10;&#10;AI-generated content may be incorrect.">
            <a:extLst>
              <a:ext uri="{FF2B5EF4-FFF2-40B4-BE49-F238E27FC236}">
                <a16:creationId xmlns:a16="http://schemas.microsoft.com/office/drawing/2014/main" id="{C0A9FA13-EB97-8CA6-A144-7BD89EBA99F7}"/>
              </a:ext>
            </a:extLst>
          </p:cNvPr>
          <p:cNvPicPr>
            <a:picLocks noChangeAspect="1"/>
          </p:cNvPicPr>
          <p:nvPr/>
        </p:nvPicPr>
        <p:blipFill>
          <a:blip r:embed="rId4">
            <a:extLst>
              <a:ext uri="{28A0092B-C50C-407E-A947-70E740481C1C}">
                <a14:useLocalDpi xmlns:a14="http://schemas.microsoft.com/office/drawing/2010/main" val="0"/>
              </a:ext>
            </a:extLst>
          </a:blip>
          <a:srcRect l="32141" r="19252" b="11570"/>
          <a:stretch/>
        </p:blipFill>
        <p:spPr>
          <a:xfrm>
            <a:off x="774374" y="2199190"/>
            <a:ext cx="1656309" cy="1643604"/>
          </a:xfrm>
          <a:prstGeom prst="ellipse">
            <a:avLst/>
          </a:prstGeom>
        </p:spPr>
      </p:pic>
      <p:pic>
        <p:nvPicPr>
          <p:cNvPr id="10" name="Picture 9" descr="A person smiling at camera&#10;&#10;AI-generated content may be incorrect.">
            <a:extLst>
              <a:ext uri="{FF2B5EF4-FFF2-40B4-BE49-F238E27FC236}">
                <a16:creationId xmlns:a16="http://schemas.microsoft.com/office/drawing/2014/main" id="{77FA5618-9382-A804-77CA-E87224AB6C5D}"/>
              </a:ext>
            </a:extLst>
          </p:cNvPr>
          <p:cNvPicPr>
            <a:picLocks noChangeAspect="1"/>
          </p:cNvPicPr>
          <p:nvPr/>
        </p:nvPicPr>
        <p:blipFill rotWithShape="1">
          <a:blip r:embed="rId5">
            <a:extLst>
              <a:ext uri="{28A0092B-C50C-407E-A947-70E740481C1C}">
                <a14:useLocalDpi xmlns:a14="http://schemas.microsoft.com/office/drawing/2010/main" val="0"/>
              </a:ext>
            </a:extLst>
          </a:blip>
          <a:srcRect l="13233" r="35549" b="6102"/>
          <a:stretch/>
        </p:blipFill>
        <p:spPr>
          <a:xfrm>
            <a:off x="774374" y="4506110"/>
            <a:ext cx="1656309" cy="1656309"/>
          </a:xfrm>
          <a:prstGeom prst="ellipse">
            <a:avLst/>
          </a:prstGeom>
        </p:spPr>
      </p:pic>
      <p:pic>
        <p:nvPicPr>
          <p:cNvPr id="13" name="Picture 12" descr="A person with long hair and bangs&#10;&#10;AI-generated content may be incorrect.">
            <a:extLst>
              <a:ext uri="{FF2B5EF4-FFF2-40B4-BE49-F238E27FC236}">
                <a16:creationId xmlns:a16="http://schemas.microsoft.com/office/drawing/2014/main" id="{019FFF05-BFFB-A225-C9AE-D1503D3FAC5C}"/>
              </a:ext>
            </a:extLst>
          </p:cNvPr>
          <p:cNvPicPr>
            <a:picLocks noChangeAspect="1"/>
          </p:cNvPicPr>
          <p:nvPr/>
        </p:nvPicPr>
        <p:blipFill rotWithShape="1">
          <a:blip r:embed="rId6">
            <a:extLst>
              <a:ext uri="{28A0092B-C50C-407E-A947-70E740481C1C}">
                <a14:useLocalDpi xmlns:a14="http://schemas.microsoft.com/office/drawing/2010/main" val="0"/>
              </a:ext>
            </a:extLst>
          </a:blip>
          <a:srcRect l="35012" r="13345" b="5303"/>
          <a:stretch/>
        </p:blipFill>
        <p:spPr>
          <a:xfrm>
            <a:off x="5076449" y="2199190"/>
            <a:ext cx="1656309" cy="1656309"/>
          </a:xfrm>
          <a:prstGeom prst="ellipse">
            <a:avLst/>
          </a:prstGeom>
        </p:spPr>
      </p:pic>
      <p:pic>
        <p:nvPicPr>
          <p:cNvPr id="17" name="Picture 16" descr="A person in a black and white shirt&#10;&#10;AI-generated content may be incorrect.">
            <a:extLst>
              <a:ext uri="{FF2B5EF4-FFF2-40B4-BE49-F238E27FC236}">
                <a16:creationId xmlns:a16="http://schemas.microsoft.com/office/drawing/2014/main" id="{411A0935-E247-6C96-9918-BAD9DAA3FEA6}"/>
              </a:ext>
            </a:extLst>
          </p:cNvPr>
          <p:cNvPicPr>
            <a:picLocks noChangeAspect="1"/>
          </p:cNvPicPr>
          <p:nvPr/>
        </p:nvPicPr>
        <p:blipFill rotWithShape="1">
          <a:blip r:embed="rId7">
            <a:extLst>
              <a:ext uri="{28A0092B-C50C-407E-A947-70E740481C1C}">
                <a14:useLocalDpi xmlns:a14="http://schemas.microsoft.com/office/drawing/2010/main" val="0"/>
              </a:ext>
            </a:extLst>
          </a:blip>
          <a:srcRect l="27632" t="9111" r="31808" b="16706"/>
          <a:stretch/>
        </p:blipFill>
        <p:spPr>
          <a:xfrm>
            <a:off x="5076449" y="4506110"/>
            <a:ext cx="1656309" cy="1656309"/>
          </a:xfrm>
          <a:prstGeom prst="ellipse">
            <a:avLst/>
          </a:prstGeom>
        </p:spPr>
      </p:pic>
      <p:sp>
        <p:nvSpPr>
          <p:cNvPr id="22" name="TextBox 21">
            <a:extLst>
              <a:ext uri="{FF2B5EF4-FFF2-40B4-BE49-F238E27FC236}">
                <a16:creationId xmlns:a16="http://schemas.microsoft.com/office/drawing/2014/main" id="{2947E0E1-A449-439B-7880-E3B2A81B8B89}"/>
              </a:ext>
            </a:extLst>
          </p:cNvPr>
          <p:cNvSpPr txBox="1"/>
          <p:nvPr/>
        </p:nvSpPr>
        <p:spPr>
          <a:xfrm>
            <a:off x="2604301" y="2713216"/>
            <a:ext cx="1944547" cy="615553"/>
          </a:xfrm>
          <a:prstGeom prst="rect">
            <a:avLst/>
          </a:prstGeom>
          <a:noFill/>
        </p:spPr>
        <p:txBody>
          <a:bodyPr wrap="square" rtlCol="0">
            <a:spAutoFit/>
          </a:bodyPr>
          <a:lstStyle/>
          <a:p>
            <a:r>
              <a:rPr lang="en-GB" dirty="0"/>
              <a:t>Helene Wegener</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DDA1760C-E5D5-23D4-5C66-1E63F5ABCE4A}"/>
              </a:ext>
            </a:extLst>
          </p:cNvPr>
          <p:cNvSpPr txBox="1"/>
          <p:nvPr/>
        </p:nvSpPr>
        <p:spPr>
          <a:xfrm>
            <a:off x="2604302" y="4464784"/>
            <a:ext cx="1944547" cy="1938992"/>
          </a:xfrm>
          <a:prstGeom prst="rect">
            <a:avLst/>
          </a:prstGeom>
          <a:noFill/>
        </p:spPr>
        <p:txBody>
          <a:bodyPr wrap="square" rtlCol="0">
            <a:spAutoFit/>
          </a:bodyPr>
          <a:lstStyle/>
          <a:p>
            <a:r>
              <a:rPr lang="en-GB" dirty="0"/>
              <a:t>Inigo Prada- Luengo</a:t>
            </a:r>
          </a:p>
          <a:p>
            <a:endParaRPr lang="en-GB" dirty="0"/>
          </a:p>
          <a:p>
            <a:r>
              <a:rPr lang="da-DK" sz="1600" b="0" i="0" dirty="0" err="1">
                <a:solidFill>
                  <a:schemeClr val="tx1">
                    <a:lumMod val="50000"/>
                    <a:lumOff val="50000"/>
                  </a:schemeClr>
                </a:solidFill>
                <a:effectLst/>
                <a:latin typeface="Slack-Lato"/>
              </a:rPr>
              <a:t>Genomic</a:t>
            </a:r>
            <a:r>
              <a:rPr lang="da-DK" sz="1600" b="0" i="0" dirty="0">
                <a:solidFill>
                  <a:schemeClr val="tx1">
                    <a:lumMod val="50000"/>
                    <a:lumOff val="50000"/>
                  </a:schemeClr>
                </a:solidFill>
                <a:effectLst/>
                <a:latin typeface="Slack-Lato"/>
              </a:rPr>
              <a:t> </a:t>
            </a:r>
            <a:r>
              <a:rPr lang="da-DK" sz="1600" b="0" i="0" dirty="0" err="1">
                <a:solidFill>
                  <a:schemeClr val="tx1">
                    <a:lumMod val="50000"/>
                    <a:lumOff val="50000"/>
                  </a:schemeClr>
                </a:solidFill>
                <a:effectLst/>
                <a:latin typeface="Slack-Lato"/>
              </a:rPr>
              <a:t>Medicine</a:t>
            </a:r>
            <a:r>
              <a:rPr lang="da-DK" sz="1600" dirty="0">
                <a:solidFill>
                  <a:schemeClr val="tx1">
                    <a:lumMod val="50000"/>
                    <a:lumOff val="50000"/>
                  </a:schemeClr>
                </a:solidFill>
                <a:latin typeface="Slack-Lato"/>
              </a:rPr>
              <a:t> (</a:t>
            </a:r>
            <a:r>
              <a:rPr lang="da-DK" sz="1600" b="0" i="0" dirty="0" err="1">
                <a:solidFill>
                  <a:schemeClr val="tx1">
                    <a:lumMod val="50000"/>
                    <a:lumOff val="50000"/>
                  </a:schemeClr>
                </a:solidFill>
                <a:effectLst/>
                <a:latin typeface="Slack-Lato"/>
              </a:rPr>
              <a:t>Righospitalet</a:t>
            </a:r>
            <a:r>
              <a:rPr lang="da-DK" sz="1600" b="0" i="0" dirty="0">
                <a:solidFill>
                  <a:schemeClr val="tx1">
                    <a:lumMod val="50000"/>
                    <a:lumOff val="50000"/>
                  </a:schemeClr>
                </a:solidFill>
                <a:effectLst/>
                <a:latin typeface="Slack-Lato"/>
              </a:rPr>
              <a:t>) and </a:t>
            </a:r>
            <a:r>
              <a:rPr lang="da-DK" sz="1600" b="0" i="0" dirty="0" err="1">
                <a:solidFill>
                  <a:schemeClr val="tx1">
                    <a:lumMod val="50000"/>
                    <a:lumOff val="50000"/>
                  </a:schemeClr>
                </a:solidFill>
                <a:effectLst/>
                <a:latin typeface="Slack-Lato"/>
              </a:rPr>
              <a:t>HeaDS</a:t>
            </a:r>
            <a:endParaRPr lang="en-GB" sz="1600" dirty="0">
              <a:solidFill>
                <a:schemeClr val="tx1">
                  <a:lumMod val="50000"/>
                  <a:lumOff val="50000"/>
                </a:schemeClr>
              </a:solidFill>
            </a:endParaRPr>
          </a:p>
          <a:p>
            <a:endParaRPr lang="en-GB" dirty="0"/>
          </a:p>
        </p:txBody>
      </p:sp>
      <p:sp>
        <p:nvSpPr>
          <p:cNvPr id="24" name="TextBox 23">
            <a:extLst>
              <a:ext uri="{FF2B5EF4-FFF2-40B4-BE49-F238E27FC236}">
                <a16:creationId xmlns:a16="http://schemas.microsoft.com/office/drawing/2014/main" id="{3A6F2B1E-EE50-64C4-341A-F62336A06082}"/>
              </a:ext>
            </a:extLst>
          </p:cNvPr>
          <p:cNvSpPr txBox="1"/>
          <p:nvPr/>
        </p:nvSpPr>
        <p:spPr>
          <a:xfrm>
            <a:off x="6969886" y="2559327"/>
            <a:ext cx="1944547" cy="923330"/>
          </a:xfrm>
          <a:prstGeom prst="rect">
            <a:avLst/>
          </a:prstGeom>
          <a:noFill/>
        </p:spPr>
        <p:txBody>
          <a:bodyPr wrap="square" rtlCol="0">
            <a:spAutoFit/>
          </a:bodyPr>
          <a:lstStyle/>
          <a:p>
            <a:r>
              <a:rPr lang="en-GB" dirty="0"/>
              <a:t>Thilde Bagger Terkelsen</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04F871B2-A807-D0E1-13B4-FCFDEEAD9BCC}"/>
              </a:ext>
            </a:extLst>
          </p:cNvPr>
          <p:cNvSpPr txBox="1"/>
          <p:nvPr/>
        </p:nvSpPr>
        <p:spPr>
          <a:xfrm>
            <a:off x="6969886" y="5026488"/>
            <a:ext cx="1944547" cy="615553"/>
          </a:xfrm>
          <a:prstGeom prst="rect">
            <a:avLst/>
          </a:prstGeom>
          <a:noFill/>
        </p:spPr>
        <p:txBody>
          <a:bodyPr wrap="square" rtlCol="0">
            <a:spAutoFit/>
          </a:bodyPr>
          <a:lstStyle/>
          <a:p>
            <a:r>
              <a:rPr lang="en-GB" dirty="0"/>
              <a:t>Henrike Zschach</a:t>
            </a:r>
          </a:p>
          <a:p>
            <a:r>
              <a:rPr lang="en-GB" sz="1600" dirty="0" err="1">
                <a:solidFill>
                  <a:schemeClr val="tx1">
                    <a:lumMod val="50000"/>
                    <a:lumOff val="50000"/>
                  </a:schemeClr>
                </a:solidFill>
              </a:rPr>
              <a:t>HeaDS</a:t>
            </a:r>
            <a:endParaRPr lang="en-GB" dirty="0">
              <a:solidFill>
                <a:schemeClr val="tx1">
                  <a:lumMod val="50000"/>
                  <a:lumOff val="50000"/>
                </a:schemeClr>
              </a:solidFill>
            </a:endParaRPr>
          </a:p>
        </p:txBody>
      </p:sp>
      <p:sp>
        <p:nvSpPr>
          <p:cNvPr id="26" name="TextBox 25">
            <a:extLst>
              <a:ext uri="{FF2B5EF4-FFF2-40B4-BE49-F238E27FC236}">
                <a16:creationId xmlns:a16="http://schemas.microsoft.com/office/drawing/2014/main" id="{5665A5A0-82BB-4C49-F83D-35EF5B585D83}"/>
              </a:ext>
            </a:extLst>
          </p:cNvPr>
          <p:cNvSpPr txBox="1"/>
          <p:nvPr/>
        </p:nvSpPr>
        <p:spPr>
          <a:xfrm>
            <a:off x="9443578" y="4913021"/>
            <a:ext cx="1944547" cy="615553"/>
          </a:xfrm>
          <a:prstGeom prst="rect">
            <a:avLst/>
          </a:prstGeom>
          <a:noFill/>
        </p:spPr>
        <p:txBody>
          <a:bodyPr wrap="square" rtlCol="0">
            <a:spAutoFit/>
          </a:bodyPr>
          <a:lstStyle/>
          <a:p>
            <a:pPr algn="ctr"/>
            <a:r>
              <a:rPr lang="en-GB" dirty="0"/>
              <a:t>Astrid Filt</a:t>
            </a:r>
          </a:p>
          <a:p>
            <a:pPr algn="ctr"/>
            <a:r>
              <a:rPr lang="en-GB" sz="1600" dirty="0">
                <a:solidFill>
                  <a:schemeClr val="tx1">
                    <a:lumMod val="50000"/>
                    <a:lumOff val="50000"/>
                  </a:schemeClr>
                </a:solidFill>
              </a:rPr>
              <a:t>BMI</a:t>
            </a:r>
            <a:endParaRPr lang="en-GB" dirty="0">
              <a:solidFill>
                <a:schemeClr val="tx1">
                  <a:lumMod val="50000"/>
                  <a:lumOff val="50000"/>
                </a:schemeClr>
              </a:solidFill>
            </a:endParaRPr>
          </a:p>
        </p:txBody>
      </p:sp>
      <p:pic>
        <p:nvPicPr>
          <p:cNvPr id="30" name="Picture 29" descr="A person standing in a river&#10;&#10;AI-generated content may be incorrect.">
            <a:extLst>
              <a:ext uri="{FF2B5EF4-FFF2-40B4-BE49-F238E27FC236}">
                <a16:creationId xmlns:a16="http://schemas.microsoft.com/office/drawing/2014/main" id="{DA4B404D-A8D1-C8D4-0DC2-610EAE03ADBF}"/>
              </a:ext>
            </a:extLst>
          </p:cNvPr>
          <p:cNvPicPr>
            <a:picLocks noChangeAspect="1"/>
          </p:cNvPicPr>
          <p:nvPr/>
        </p:nvPicPr>
        <p:blipFill rotWithShape="1">
          <a:blip r:embed="rId8">
            <a:extLst>
              <a:ext uri="{28A0092B-C50C-407E-A947-70E740481C1C}">
                <a14:useLocalDpi xmlns:a14="http://schemas.microsoft.com/office/drawing/2010/main" val="0"/>
              </a:ext>
            </a:extLst>
          </a:blip>
          <a:srcRect l="30853" t="17431" r="32784" b="46206"/>
          <a:stretch/>
        </p:blipFill>
        <p:spPr>
          <a:xfrm>
            <a:off x="9571247" y="3118791"/>
            <a:ext cx="1689208" cy="1689208"/>
          </a:xfrm>
          <a:prstGeom prst="ellipse">
            <a:avLst/>
          </a:prstGeom>
        </p:spPr>
      </p:pic>
    </p:spTree>
    <p:extLst>
      <p:ext uri="{BB962C8B-B14F-4D97-AF65-F5344CB8AC3E}">
        <p14:creationId xmlns:p14="http://schemas.microsoft.com/office/powerpoint/2010/main" val="2580875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30139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31902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34765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31902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34361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31902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31902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31902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52963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D8B6E-1ABC-6B61-0027-14AFE641C7E1}"/>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7184734-AB0D-AB2F-6F41-912BA8483E44}"/>
              </a:ext>
            </a:extLst>
          </p:cNvPr>
          <p:cNvGrpSpPr/>
          <p:nvPr/>
        </p:nvGrpSpPr>
        <p:grpSpPr>
          <a:xfrm>
            <a:off x="1" y="-289560"/>
            <a:ext cx="12192000" cy="1929513"/>
            <a:chOff x="0" y="0"/>
            <a:chExt cx="4936713" cy="227113"/>
          </a:xfrm>
        </p:grpSpPr>
        <p:sp>
          <p:nvSpPr>
            <p:cNvPr id="9" name="Freeform 12">
              <a:extLst>
                <a:ext uri="{FF2B5EF4-FFF2-40B4-BE49-F238E27FC236}">
                  <a16:creationId xmlns:a16="http://schemas.microsoft.com/office/drawing/2014/main" id="{E108D3AA-E3EE-C3F5-0478-B1B847F67371}"/>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8D87E1AB-1FD9-2BCE-456B-2FE0DCC28B6C}"/>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B257C79-D380-F3AD-65FB-5B259B619C64}"/>
              </a:ext>
            </a:extLst>
          </p:cNvPr>
          <p:cNvSpPr txBox="1"/>
          <p:nvPr/>
        </p:nvSpPr>
        <p:spPr>
          <a:xfrm>
            <a:off x="685800" y="44568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Documentation and Testing</a:t>
            </a:r>
          </a:p>
        </p:txBody>
      </p:sp>
      <p:grpSp>
        <p:nvGrpSpPr>
          <p:cNvPr id="4" name="Group 4">
            <a:extLst>
              <a:ext uri="{FF2B5EF4-FFF2-40B4-BE49-F238E27FC236}">
                <a16:creationId xmlns:a16="http://schemas.microsoft.com/office/drawing/2014/main" id="{D377F093-3598-758C-367F-D37A3C23AB4D}"/>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EDDE0365-5B07-F0F0-35E5-BB7B344EE23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D4F7565-7F9D-5002-B937-C32DC92F48A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278F14-F1E7-2A8D-9329-80BBB086371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Picture 11" descr="Cartoon of men standing in a room with boxes and a sign&#10;&#10;AI-generated content may be incorrect.">
            <a:extLst>
              <a:ext uri="{FF2B5EF4-FFF2-40B4-BE49-F238E27FC236}">
                <a16:creationId xmlns:a16="http://schemas.microsoft.com/office/drawing/2014/main" id="{67B41F89-C153-7DCE-B2CE-D5C4879AD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3999" y="1662813"/>
            <a:ext cx="6099175" cy="4423577"/>
          </a:xfrm>
          <a:prstGeom prst="rect">
            <a:avLst/>
          </a:prstGeom>
        </p:spPr>
      </p:pic>
    </p:spTree>
    <p:extLst>
      <p:ext uri="{BB962C8B-B14F-4D97-AF65-F5344CB8AC3E}">
        <p14:creationId xmlns:p14="http://schemas.microsoft.com/office/powerpoint/2010/main" val="8092917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35199</TotalTime>
  <Words>5295</Words>
  <Application>Microsoft Office PowerPoint</Application>
  <PresentationFormat>Widescreen</PresentationFormat>
  <Paragraphs>1060</Paragraphs>
  <Slides>70</Slides>
  <Notes>70</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70</vt:i4>
      </vt:variant>
    </vt:vector>
  </HeadingPairs>
  <TitlesOfParts>
    <vt:vector size="83" baseType="lpstr">
      <vt:lpstr>Amasis MT Pro Black</vt:lpstr>
      <vt:lpstr>Arial</vt:lpstr>
      <vt:lpstr>Calibri</vt:lpstr>
      <vt:lpstr>Calibri Light</vt:lpstr>
      <vt:lpstr>Cascadia Mono</vt:lpstr>
      <vt:lpstr>Helvetica</vt:lpstr>
      <vt:lpstr>Montserrat</vt:lpstr>
      <vt:lpstr>Now</vt:lpstr>
      <vt:lpstr>Now Bold</vt:lpstr>
      <vt:lpstr>Slack-Lato</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83</cp:revision>
  <dcterms:created xsi:type="dcterms:W3CDTF">2024-01-05T13:08:27Z</dcterms:created>
  <dcterms:modified xsi:type="dcterms:W3CDTF">2025-05-14T14:23:55Z</dcterms:modified>
</cp:coreProperties>
</file>